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72" r:id="rId4"/>
    <p:sldId id="269" r:id="rId5"/>
    <p:sldId id="270" r:id="rId6"/>
    <p:sldId id="257" r:id="rId7"/>
    <p:sldId id="271" r:id="rId8"/>
    <p:sldId id="263" r:id="rId9"/>
    <p:sldId id="258" r:id="rId10"/>
    <p:sldId id="259" r:id="rId11"/>
    <p:sldId id="260" r:id="rId12"/>
    <p:sldId id="261" r:id="rId13"/>
    <p:sldId id="277" r:id="rId14"/>
    <p:sldId id="278" r:id="rId15"/>
    <p:sldId id="279" r:id="rId16"/>
    <p:sldId id="264" r:id="rId17"/>
    <p:sldId id="275" r:id="rId18"/>
    <p:sldId id="276" r:id="rId19"/>
    <p:sldId id="280" r:id="rId20"/>
    <p:sldId id="281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CCFF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9AD62C-2AE0-4B52-82F0-DD6A88150403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E98CF9-8AE8-4B30-950D-A1734A6481D1}" type="slidenum">
              <a:rPr lang="it-IT" smtClean="0"/>
              <a:pPr/>
              <a:t>‹n.›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gif"/><Relationship Id="rId3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2910" y="3714752"/>
            <a:ext cx="7772400" cy="1470025"/>
          </a:xfrm>
        </p:spPr>
        <p:txBody>
          <a:bodyPr/>
          <a:lstStyle/>
          <a:p>
            <a:r>
              <a:rPr lang="it-IT" dirty="0" smtClean="0"/>
              <a:t>IL BATTESIMO: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57290" y="5105400"/>
            <a:ext cx="6400800" cy="1752600"/>
          </a:xfrm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La nostra Pasqua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6" name="Immagine 5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1000108"/>
            <a:ext cx="3864679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Documenti\Immagini\IMMAGINI UTILI\imagesCAFB6RM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290"/>
            <a:ext cx="4429156" cy="4654716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428596" y="3000372"/>
            <a:ext cx="835824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baseline="30000" dirty="0" smtClean="0"/>
          </a:p>
          <a:p>
            <a:r>
              <a:rPr lang="it-IT" sz="2400" baseline="30000" dirty="0" smtClean="0"/>
              <a:t>15</a:t>
            </a:r>
            <a:r>
              <a:rPr lang="it-IT" sz="2400" dirty="0" smtClean="0"/>
              <a:t>E voi non avete ricevuto uno spirito da schiavi per ricadere nella paura, ma avete ricevuto lo Spirito che rende figli adottivi, per mezzo del quale gridiamo: «</a:t>
            </a:r>
            <a:r>
              <a:rPr lang="it-IT" sz="2400" dirty="0" err="1" smtClean="0"/>
              <a:t>Abbà</a:t>
            </a:r>
            <a:r>
              <a:rPr lang="it-IT" sz="2400" dirty="0" smtClean="0"/>
              <a:t>! Padre!». </a:t>
            </a:r>
            <a:r>
              <a:rPr lang="it-IT" sz="2400" baseline="30000" dirty="0" smtClean="0"/>
              <a:t>16</a:t>
            </a:r>
            <a:r>
              <a:rPr lang="it-IT" sz="2400" dirty="0" smtClean="0"/>
              <a:t>Lo Spirito stesso, insieme al nostro spirito, attesta che siamo figli di Dio. </a:t>
            </a:r>
            <a:r>
              <a:rPr lang="it-IT" sz="2400" baseline="30000" dirty="0" smtClean="0">
                <a:solidFill>
                  <a:srgbClr val="FF0000"/>
                </a:solidFill>
              </a:rPr>
              <a:t>17</a:t>
            </a:r>
            <a:r>
              <a:rPr lang="it-IT" sz="2400" dirty="0" smtClean="0">
                <a:solidFill>
                  <a:srgbClr val="FF0000"/>
                </a:solidFill>
              </a:rPr>
              <a:t>E se siamo figli, siamo anche eredi: </a:t>
            </a:r>
            <a:r>
              <a:rPr lang="it-IT" sz="2400" dirty="0" err="1" smtClean="0">
                <a:solidFill>
                  <a:srgbClr val="FF0000"/>
                </a:solidFill>
              </a:rPr>
              <a:t>eredi</a:t>
            </a:r>
            <a:r>
              <a:rPr lang="it-IT" sz="2400" dirty="0" smtClean="0">
                <a:solidFill>
                  <a:srgbClr val="FF0000"/>
                </a:solidFill>
              </a:rPr>
              <a:t> di Dio, coeredi di Cristo, </a:t>
            </a:r>
            <a:r>
              <a:rPr lang="it-IT" sz="2400" dirty="0" smtClean="0"/>
              <a:t>se davvero prendiamo parte alle sue sofferenze per partecipare anche alla sua</a:t>
            </a:r>
          </a:p>
          <a:p>
            <a:endParaRPr lang="it-IT" dirty="0" smtClean="0"/>
          </a:p>
          <a:p>
            <a:pPr algn="r"/>
            <a:r>
              <a:rPr lang="it-IT" sz="1600" dirty="0" smtClean="0"/>
              <a:t>Lettera di San Paolo ai Romani 8,15 - 17 </a:t>
            </a:r>
          </a:p>
          <a:p>
            <a:endParaRPr lang="it-IT" dirty="0"/>
          </a:p>
        </p:txBody>
      </p:sp>
      <p:pic>
        <p:nvPicPr>
          <p:cNvPr id="5" name="Immagine 4" descr="images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85728"/>
            <a:ext cx="2571768" cy="2939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357158" y="5643578"/>
            <a:ext cx="82868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aseline="30000" dirty="0" smtClean="0">
                <a:solidFill>
                  <a:srgbClr val="FF0000"/>
                </a:solidFill>
              </a:rPr>
              <a:t>12</a:t>
            </a:r>
            <a:r>
              <a:rPr lang="it-IT" sz="2400" dirty="0" smtClean="0">
                <a:solidFill>
                  <a:srgbClr val="FF0000"/>
                </a:solidFill>
              </a:rPr>
              <a:t>ringraziate con gioia il Padre che vi ha resi capaci di partecipare alla sorte dei santi nella luce.</a:t>
            </a:r>
          </a:p>
          <a:p>
            <a:pPr algn="r"/>
            <a:r>
              <a:rPr lang="it-IT" sz="2000" dirty="0" err="1" smtClean="0">
                <a:solidFill>
                  <a:srgbClr val="FF0000"/>
                </a:solidFill>
              </a:rPr>
              <a:t>Colossesi</a:t>
            </a:r>
            <a:r>
              <a:rPr lang="it-IT" sz="2000" dirty="0" smtClean="0">
                <a:solidFill>
                  <a:srgbClr val="FF0000"/>
                </a:solidFill>
              </a:rPr>
              <a:t> 1, 12</a:t>
            </a:r>
            <a:endParaRPr lang="it-IT" sz="2000" dirty="0">
              <a:solidFill>
                <a:srgbClr val="FF0000"/>
              </a:solidFill>
            </a:endParaRPr>
          </a:p>
        </p:txBody>
      </p:sp>
      <p:pic>
        <p:nvPicPr>
          <p:cNvPr id="8" name="Immagine 7" descr="01folla_c4e7eb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42852"/>
            <a:ext cx="6723110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DSC0392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00042"/>
            <a:ext cx="3857634" cy="5143512"/>
          </a:xfrm>
          <a:prstGeom prst="rect">
            <a:avLst/>
          </a:prstGeom>
        </p:spPr>
      </p:pic>
      <p:pic>
        <p:nvPicPr>
          <p:cNvPr id="8" name="Immagine 7" descr="risor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928802"/>
            <a:ext cx="3295660" cy="432135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4214778" y="928670"/>
            <a:ext cx="49292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dirty="0" smtClean="0"/>
              <a:t>IL BATTESIMO …..</a:t>
            </a:r>
            <a:endParaRPr lang="it-IT" sz="4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57158" y="5715016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dirty="0" smtClean="0">
                <a:solidFill>
                  <a:srgbClr val="FF0000"/>
                </a:solidFill>
              </a:rPr>
              <a:t>… LA NOSTRA PASQUA</a:t>
            </a:r>
            <a:endParaRPr lang="it-IT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00034" y="285728"/>
            <a:ext cx="71012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0" dirty="0" smtClean="0"/>
              <a:t>I segni: </a:t>
            </a:r>
            <a:r>
              <a:rPr lang="it-IT" sz="6000" dirty="0" smtClean="0">
                <a:solidFill>
                  <a:srgbClr val="FF0000"/>
                </a:solidFill>
              </a:rPr>
              <a:t>l’accoglienza 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3" name="Immagine 2" descr="DSC_0009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643050"/>
            <a:ext cx="7000924" cy="464861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285984" y="71435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3200" dirty="0" smtClean="0">
                <a:solidFill>
                  <a:srgbClr val="000000"/>
                </a:solidFill>
                <a:latin typeface="Monotype Corsiva" pitchFamily="66" charset="0"/>
              </a:rPr>
              <a:t> "Nel nome del Padre, del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3200" dirty="0" smtClean="0">
                <a:solidFill>
                  <a:srgbClr val="000000"/>
                </a:solidFill>
                <a:latin typeface="Monotype Corsiva" pitchFamily="66" charset="0"/>
              </a:rPr>
              <a:t>  Figlio e dello Spirito Santo"</a:t>
            </a:r>
            <a:endParaRPr lang="it-IT" sz="32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" name="Immagine 2" descr="160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357430"/>
            <a:ext cx="3089849" cy="2794012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4286248" y="207167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it-IT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0000"/>
                </a:solidFill>
                <a:latin typeface="Comic Sans MS" pitchFamily="66" charset="0"/>
              </a:rPr>
              <a:t>Il sacerdote fa un segno sulla fronte: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0000"/>
                </a:solidFill>
                <a:latin typeface="Comic Sans MS" pitchFamily="66" charset="0"/>
              </a:rPr>
              <a:t>il segno di croce.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0000"/>
                </a:solidFill>
                <a:latin typeface="Comic Sans MS" pitchFamily="66" charset="0"/>
              </a:rPr>
              <a:t>Il segno di croce è il sigillo di noi Cristiani, il segno che siamo di Gesù,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0000"/>
                </a:solidFill>
                <a:latin typeface="Comic Sans MS" pitchFamily="66" charset="0"/>
              </a:rPr>
              <a:t>che siamo Suoi amici.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0000"/>
                </a:solidFill>
                <a:latin typeface="Comic Sans MS" pitchFamily="66" charset="0"/>
              </a:rPr>
              <a:t>Noi battezzati portiamo sulla fronte il segno di croce, lo portiamo per sempre: nessuno lo può cancellare.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0000"/>
                </a:solidFill>
                <a:latin typeface="Comic Sans MS" pitchFamily="66" charset="0"/>
              </a:rPr>
              <a:t>E poiché abbiamo quel segno, Gesù è sempre pronto a proteggerci e ad aiutarci.</a:t>
            </a:r>
            <a:r>
              <a:rPr lang="it-IT" dirty="0" smtClean="0"/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it-IT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olio_batt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1285860"/>
            <a:ext cx="2128816" cy="2071702"/>
          </a:xfrm>
          <a:prstGeom prst="rect">
            <a:avLst/>
          </a:prstGeom>
        </p:spPr>
      </p:pic>
      <p:pic>
        <p:nvPicPr>
          <p:cNvPr id="3" name="Immagine 2" descr="Olio_Oliv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857496"/>
            <a:ext cx="3743325" cy="3810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00034" y="500042"/>
            <a:ext cx="2786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dirty="0" smtClean="0"/>
              <a:t>l’olio</a:t>
            </a:r>
            <a:endParaRPr lang="it-IT" sz="6000" dirty="0"/>
          </a:p>
        </p:txBody>
      </p:sp>
      <p:sp>
        <p:nvSpPr>
          <p:cNvPr id="6" name="Rettangolo 5"/>
          <p:cNvSpPr/>
          <p:nvPr/>
        </p:nvSpPr>
        <p:spPr>
          <a:xfrm>
            <a:off x="357158" y="3286124"/>
            <a:ext cx="4572000" cy="33733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 smtClean="0"/>
              <a:t>L'unzione con il sacro crisma, 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olio profumato consacrato dal vescovo, significa il dono dello Spirito Santo 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elargito al nuovo battezzato. 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Egli è divenuto un cristiano, 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ossia “unto” di Spirito Santo, 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incorporato a Cristo, 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che è unto sacerdote, profeta e re</a:t>
            </a:r>
            <a:endParaRPr lang="it-I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14348" y="500042"/>
            <a:ext cx="32861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dirty="0" smtClean="0"/>
              <a:t>l’acqua</a:t>
            </a:r>
          </a:p>
        </p:txBody>
      </p:sp>
      <p:pic>
        <p:nvPicPr>
          <p:cNvPr id="4" name="Immagine 3" descr="300px-Gesù_di_Nazareth_-_Battesim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571612"/>
            <a:ext cx="4381521" cy="3286141"/>
          </a:xfrm>
          <a:prstGeom prst="rect">
            <a:avLst/>
          </a:prstGeo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85786" y="4929198"/>
            <a:ext cx="7572428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Come l’acqua purifica, toglie le macchie, lava ciò che è sporco, </a:t>
            </a:r>
            <a:endParaRPr kumimoji="0" lang="it-IT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così il battesimo rimette e perdona i peccati degli uomini,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rende puri e santi i loro cuori, così che in essi venga ad abitare lo Spirito Santo.”</a:t>
            </a:r>
            <a:endParaRPr kumimoji="0" lang="it-IT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 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 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4399653658_e42ae4f5c7_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1928802"/>
            <a:ext cx="6592604" cy="4400563"/>
          </a:xfrm>
          <a:prstGeom prst="rect">
            <a:avLst/>
          </a:prstGeom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14282" y="3643314"/>
            <a:ext cx="485778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800" dirty="0" smtClean="0">
                <a:solidFill>
                  <a:srgbClr val="FF0000"/>
                </a:solidFill>
                <a:latin typeface="Comic Sans MS" pitchFamily="66" charset="0"/>
              </a:rPr>
              <a:t>L</a:t>
            </a:r>
            <a:r>
              <a:rPr kumimoji="0" lang="it-IT" sz="28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</a:rPr>
              <a:t>a </a:t>
            </a:r>
            <a:r>
              <a:rPr kumimoji="0" lang="it-IT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</a:rPr>
              <a:t>veste bianca </a:t>
            </a:r>
            <a:endParaRPr lang="it-IT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</a:rPr>
              <a:t>è il segno dell’uomo nuovo creato da Dio.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</a:rPr>
              <a:t>E’ bianca perché indica l’uomo pulito, senza macchia di peccato.</a:t>
            </a:r>
            <a:endParaRPr kumimoji="0" lang="it-IT" sz="28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 </a:t>
            </a:r>
            <a:endParaRPr kumimoji="0" lang="it-IT" sz="1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785786" y="642918"/>
            <a:ext cx="49403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6000" dirty="0" smtClean="0">
                <a:solidFill>
                  <a:prstClr val="black"/>
                </a:solidFill>
              </a:rPr>
              <a:t>la veste bianca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cer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1428736"/>
            <a:ext cx="3590618" cy="4786322"/>
          </a:xfrm>
          <a:prstGeom prst="rect">
            <a:avLst/>
          </a:prstGeom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14282" y="2285992"/>
            <a:ext cx="4786346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 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 smtClean="0">
                <a:solidFill>
                  <a:srgbClr val="000000"/>
                </a:solidFill>
                <a:latin typeface="Comic Sans MS" pitchFamily="66" charset="0"/>
              </a:rPr>
              <a:t>Si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accende una candela alla fiamma del cero pasquale:  è il segno della </a:t>
            </a:r>
            <a:r>
              <a:rPr kumimoji="0" lang="it-IT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luce</a:t>
            </a:r>
            <a:r>
              <a:rPr kumimoji="0" lang="it-IT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 di Cristo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 che noi riceviamo per essere anche noi luce per il mondo.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La fede è come una fiamma accesa che illumina e riscalda: ai genitori è chiesto di custodire e alimentare questa fiamma e a fare in modo che non si spenga.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 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 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 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 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857224" y="857232"/>
            <a:ext cx="23053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6000" dirty="0" smtClean="0">
                <a:solidFill>
                  <a:prstClr val="black"/>
                </a:solidFill>
              </a:rPr>
              <a:t>la luce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3929066"/>
            <a:ext cx="3938597" cy="2703244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2928926" y="1000108"/>
            <a:ext cx="57864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IL BATTESIMO </a:t>
            </a:r>
          </a:p>
          <a:p>
            <a:r>
              <a:rPr lang="it-IT" sz="3600" dirty="0" smtClean="0"/>
              <a:t>E’ L’INIZIO </a:t>
            </a:r>
            <a:r>
              <a:rPr lang="it-IT" sz="3600" dirty="0" err="1" smtClean="0"/>
              <a:t>DI</a:t>
            </a:r>
            <a:r>
              <a:rPr lang="it-IT" sz="3600" dirty="0" smtClean="0"/>
              <a:t> UN CAMMINO </a:t>
            </a:r>
          </a:p>
          <a:p>
            <a:r>
              <a:rPr lang="it-IT" sz="3600" dirty="0" smtClean="0"/>
              <a:t>O LA META RAGGIUNTA?</a:t>
            </a:r>
            <a:endParaRPr lang="it-IT" sz="3600" dirty="0"/>
          </a:p>
        </p:txBody>
      </p:sp>
      <p:pic>
        <p:nvPicPr>
          <p:cNvPr id="5" name="Immagine 4" descr="bloglibero-itbimbo pensieros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785926"/>
            <a:ext cx="2565400" cy="2736850"/>
          </a:xfrm>
          <a:prstGeom prst="rect">
            <a:avLst/>
          </a:prstGeom>
        </p:spPr>
      </p:pic>
      <p:pic>
        <p:nvPicPr>
          <p:cNvPr id="6" name="Immagine 5" descr="lamati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5072074"/>
            <a:ext cx="1963106" cy="1550854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285720" y="642918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CONCLUSIONI …</a:t>
            </a:r>
            <a:endParaRPr lang="it-IT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28596" y="500042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/>
              <a:t>Perché il Battesimo?</a:t>
            </a:r>
            <a:endParaRPr lang="it-IT" sz="4000" dirty="0"/>
          </a:p>
        </p:txBody>
      </p:sp>
      <p:pic>
        <p:nvPicPr>
          <p:cNvPr id="6" name="Immagine 5" descr="POPE-SISTINE-BAPTISM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428736"/>
            <a:ext cx="6943781" cy="52129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LOGGER_PHOTO_ID_5358339790500768002" descr="http://4.bp.blogspot.com/_kE-vRGdLllI/SlylplajqQI/AAAAAAAADCc/MDs4gbVRu14/s400/battesim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292895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357554" y="2857496"/>
            <a:ext cx="52863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Il giorno della nascita a questo mondo tutti la conoscono e la festeggiano. L'anniversario di nozze, di ordinazione o professione religiosa è noto e altrettanto celebrato. Ma la data più importante di tutte, la data del battesimo, è spesso affidata all'oblio.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142976" y="928670"/>
            <a:ext cx="64294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Anniversario del proprio Battesimo: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una data importante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428728" y="1142984"/>
            <a:ext cx="65008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r>
              <a:rPr lang="it-IT" sz="2000" dirty="0" smtClean="0"/>
              <a:t>Gli undici discepoli, intanto, andarono in Galilea, sul monte che Gesù aveva loro indicato. </a:t>
            </a:r>
            <a:r>
              <a:rPr lang="it-IT" sz="2000" baseline="30000" dirty="0" smtClean="0"/>
              <a:t>17</a:t>
            </a:r>
            <a:r>
              <a:rPr lang="it-IT" sz="2000" dirty="0" smtClean="0"/>
              <a:t>Quando lo videro, si prostrarono. Essi però dubitarono. </a:t>
            </a:r>
            <a:r>
              <a:rPr lang="it-IT" sz="2000" baseline="30000" dirty="0" smtClean="0"/>
              <a:t>18</a:t>
            </a:r>
            <a:r>
              <a:rPr lang="it-IT" sz="2000" dirty="0" smtClean="0"/>
              <a:t>Gesù si avvicinò e disse loro: «A me è stato dato ogni potere in cielo e sulla terra. </a:t>
            </a:r>
            <a:r>
              <a:rPr lang="it-IT" sz="2000" baseline="30000" dirty="0" smtClean="0">
                <a:solidFill>
                  <a:srgbClr val="C00000"/>
                </a:solidFill>
              </a:rPr>
              <a:t>19</a:t>
            </a:r>
            <a:r>
              <a:rPr lang="it-IT" sz="2000" dirty="0" smtClean="0">
                <a:solidFill>
                  <a:srgbClr val="C00000"/>
                </a:solidFill>
              </a:rPr>
              <a:t>Andate dunque e fate discepoli tutti i popoli, battezzandoli nel nome del Padre e del Figlio e dello Spirito Santo, </a:t>
            </a:r>
            <a:r>
              <a:rPr lang="it-IT" sz="2000" baseline="30000" dirty="0" smtClean="0"/>
              <a:t>20</a:t>
            </a:r>
            <a:r>
              <a:rPr lang="it-IT" sz="2000" dirty="0" smtClean="0"/>
              <a:t>insegnando loro a osservare tutto ciò che vi ho comandato. Ed ecco, io sono con voi tutti i giorni, fino alla fine del mondo».</a:t>
            </a:r>
          </a:p>
          <a:p>
            <a:endParaRPr lang="it-IT" dirty="0" smtClean="0"/>
          </a:p>
          <a:p>
            <a:r>
              <a:rPr lang="it-IT" dirty="0" smtClean="0"/>
              <a:t>                                                                          </a:t>
            </a:r>
          </a:p>
          <a:p>
            <a:pPr algn="r"/>
            <a:r>
              <a:rPr lang="it-IT" dirty="0" smtClean="0"/>
              <a:t> Vangelo di S. Matteo 28, 17-20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eofania-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magine 1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28" y="4330809"/>
            <a:ext cx="3143272" cy="2527191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57158" y="4643446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 smtClean="0">
                <a:solidFill>
                  <a:srgbClr val="FF0000"/>
                </a:solidFill>
              </a:rPr>
              <a:t>CELEBRAZIONE della GRAZIA DIVINA</a:t>
            </a:r>
            <a:endParaRPr lang="it-IT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28662" y="500042"/>
            <a:ext cx="73581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r>
              <a:rPr lang="it-IT" dirty="0" smtClean="0"/>
              <a:t>Gli rispose Gesù: «In verità, in verità io ti dico, se uno non nasce dall'alto, non può vedere il regno di Dio». </a:t>
            </a:r>
            <a:br>
              <a:rPr lang="it-IT" dirty="0" smtClean="0"/>
            </a:br>
            <a:r>
              <a:rPr lang="it-IT" baseline="30000" dirty="0" smtClean="0"/>
              <a:t>4</a:t>
            </a:r>
            <a:r>
              <a:rPr lang="it-IT" dirty="0" smtClean="0"/>
              <a:t>Gli disse </a:t>
            </a:r>
            <a:r>
              <a:rPr lang="it-IT" dirty="0" err="1" smtClean="0"/>
              <a:t>Nicodèmo</a:t>
            </a:r>
            <a:r>
              <a:rPr lang="it-IT" dirty="0" smtClean="0"/>
              <a:t>: «Come può nascere un uomo quando è vecchio? Può forse entrare una seconda volta nel grembo di sua madre e rinascere?».</a:t>
            </a:r>
            <a:r>
              <a:rPr lang="it-IT" baseline="30000" dirty="0" smtClean="0"/>
              <a:t>5</a:t>
            </a:r>
            <a:r>
              <a:rPr lang="it-IT" dirty="0" smtClean="0"/>
              <a:t>Rispose Gesù: </a:t>
            </a:r>
            <a:r>
              <a:rPr lang="it-IT" dirty="0" smtClean="0">
                <a:solidFill>
                  <a:srgbClr val="FF0000"/>
                </a:solidFill>
              </a:rPr>
              <a:t>«In verità, in verità io ti dico, se uno non nasce da acqua e Spirito, non può entrare nel regno di Dio.</a:t>
            </a:r>
            <a:r>
              <a:rPr lang="it-IT" baseline="30000" dirty="0" smtClean="0"/>
              <a:t>6</a:t>
            </a:r>
            <a:r>
              <a:rPr lang="it-IT" dirty="0" smtClean="0"/>
              <a:t>Quello che è nato dalla carne è carne, e quello che è nato dallo Spirito è spirito. </a:t>
            </a:r>
          </a:p>
          <a:p>
            <a:endParaRPr lang="it-IT" dirty="0" smtClean="0"/>
          </a:p>
          <a:p>
            <a:pPr algn="r"/>
            <a:r>
              <a:rPr lang="it-IT" dirty="0" smtClean="0"/>
              <a:t> Vangelo di S. Giovanni 3, 3-7 </a:t>
            </a:r>
          </a:p>
          <a:p>
            <a:endParaRPr lang="it-IT" dirty="0"/>
          </a:p>
        </p:txBody>
      </p:sp>
      <p:pic>
        <p:nvPicPr>
          <p:cNvPr id="5" name="Immagine 4" descr="images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500438"/>
            <a:ext cx="5051687" cy="357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26032">
            <a:off x="161534" y="2218"/>
            <a:ext cx="2409825" cy="1895475"/>
          </a:xfrm>
          <a:prstGeom prst="rect">
            <a:avLst/>
          </a:prstGeom>
        </p:spPr>
      </p:pic>
      <p:sp>
        <p:nvSpPr>
          <p:cNvPr id="14" name="Pergamena 2 13"/>
          <p:cNvSpPr/>
          <p:nvPr/>
        </p:nvSpPr>
        <p:spPr>
          <a:xfrm>
            <a:off x="785786" y="1357298"/>
            <a:ext cx="3286148" cy="1857388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 descr="tesoro (1)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14290"/>
            <a:ext cx="4286250" cy="3286125"/>
          </a:xfrm>
          <a:prstGeom prst="rect">
            <a:avLst/>
          </a:prstGeom>
        </p:spPr>
      </p:pic>
      <p:pic>
        <p:nvPicPr>
          <p:cNvPr id="10" name="Immagine 9" descr="tesoro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214686"/>
            <a:ext cx="3810000" cy="340995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1214414" y="1714488"/>
            <a:ext cx="2500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i="1" dirty="0" smtClean="0"/>
              <a:t>Nessun tesoro al</a:t>
            </a:r>
          </a:p>
          <a:p>
            <a:pPr algn="ctr"/>
            <a:r>
              <a:rPr lang="it-IT" sz="2000" i="1" dirty="0" smtClean="0"/>
              <a:t> mondo vale quanto </a:t>
            </a:r>
          </a:p>
          <a:p>
            <a:pPr algn="ctr"/>
            <a:r>
              <a:rPr lang="it-IT" sz="2000" i="1" dirty="0" smtClean="0"/>
              <a:t>il Battesimo!</a:t>
            </a:r>
            <a:endParaRPr lang="it-IT" sz="2000" i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500562" y="4000504"/>
            <a:ext cx="4286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2000" dirty="0" smtClean="0"/>
              <a:t>Ci libera dal peccato originale.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 smtClean="0"/>
              <a:t>Ci fa diventare dimora e tempio                    dello Spirito Santo.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 smtClean="0"/>
              <a:t>Ci rende figli di Dio.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 smtClean="0"/>
              <a:t>Eredi con Gesù della vita eterna.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agono 7"/>
          <p:cNvSpPr/>
          <p:nvPr/>
        </p:nvSpPr>
        <p:spPr>
          <a:xfrm>
            <a:off x="500034" y="3857628"/>
            <a:ext cx="4286280" cy="2000264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 descr="salvezza dal pecca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2466975" cy="1847850"/>
          </a:xfrm>
          <a:prstGeom prst="rect">
            <a:avLst/>
          </a:prstGeom>
        </p:spPr>
      </p:pic>
      <p:pic>
        <p:nvPicPr>
          <p:cNvPr id="3" name="Immagine 2" descr="cacciata dal p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4357694"/>
            <a:ext cx="2466975" cy="184785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000364" y="1142984"/>
            <a:ext cx="564360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30000" dirty="0" smtClean="0"/>
              <a:t>20</a:t>
            </a:r>
            <a:r>
              <a:rPr lang="it-IT" sz="2000" dirty="0" smtClean="0"/>
              <a:t>Ora, invece, Cristo è risorto dai morti, primizia di coloro che sono morti. </a:t>
            </a:r>
            <a:r>
              <a:rPr lang="it-IT" sz="2000" baseline="30000" dirty="0" smtClean="0">
                <a:solidFill>
                  <a:srgbClr val="FF0000"/>
                </a:solidFill>
              </a:rPr>
              <a:t>21</a:t>
            </a:r>
            <a:r>
              <a:rPr lang="it-IT" sz="2000" dirty="0" smtClean="0">
                <a:solidFill>
                  <a:srgbClr val="FF0000"/>
                </a:solidFill>
              </a:rPr>
              <a:t>Perché, se per mezzo di un uomo venne la morte, per mezzo di un uomo verrà anche la risurrezione dei morti.</a:t>
            </a:r>
            <a:r>
              <a:rPr lang="it-IT" sz="2000" baseline="30000" dirty="0" smtClean="0">
                <a:solidFill>
                  <a:srgbClr val="FF0000"/>
                </a:solidFill>
              </a:rPr>
              <a:t>22</a:t>
            </a:r>
            <a:r>
              <a:rPr lang="it-IT" sz="2000" dirty="0" smtClean="0"/>
              <a:t>Come infatti in Adamo tutti muoiono, così in Cristo tutti riceveranno la vita.</a:t>
            </a:r>
          </a:p>
          <a:p>
            <a:endParaRPr lang="it-IT" sz="2000" dirty="0" smtClean="0"/>
          </a:p>
          <a:p>
            <a:pPr algn="r"/>
            <a:r>
              <a:rPr lang="it-IT" sz="1600" dirty="0" smtClean="0"/>
              <a:t>1^ Lettera di San Paolo </a:t>
            </a:r>
          </a:p>
          <a:p>
            <a:pPr algn="r"/>
            <a:r>
              <a:rPr lang="it-IT" sz="1600" dirty="0" smtClean="0"/>
              <a:t>ai Corinzi  15, 20 - 22</a:t>
            </a: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785786" y="4429132"/>
            <a:ext cx="44291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Ci libera dal peccato originale.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ore 9"/>
          <p:cNvSpPr/>
          <p:nvPr/>
        </p:nvSpPr>
        <p:spPr>
          <a:xfrm>
            <a:off x="1285852" y="4357694"/>
            <a:ext cx="3071834" cy="2500306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85720" y="714356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Il Battesimo: nuova creazione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500562" y="714356"/>
            <a:ext cx="40719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>
                <a:solidFill>
                  <a:srgbClr val="FF0000"/>
                </a:solidFill>
              </a:rPr>
              <a:t>4</a:t>
            </a:r>
            <a:r>
              <a:rPr lang="it-IT" dirty="0" smtClean="0">
                <a:solidFill>
                  <a:srgbClr val="FF0000"/>
                </a:solidFill>
              </a:rPr>
              <a:t>Per mezzo del battesimo dunque siamo stati sepolti insieme a lui nella morte </a:t>
            </a:r>
            <a:r>
              <a:rPr lang="it-IT" dirty="0" smtClean="0"/>
              <a:t>affinché, come Cristo fu risuscitato dai morti per mezzo della gloria del Padre, </a:t>
            </a:r>
            <a:r>
              <a:rPr lang="it-IT" dirty="0" smtClean="0">
                <a:solidFill>
                  <a:srgbClr val="FF0000"/>
                </a:solidFill>
              </a:rPr>
              <a:t>così anche noi possiamo camminare in una vita nuova. 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…………………………………………………………</a:t>
            </a:r>
            <a:r>
              <a:rPr lang="it-IT" dirty="0" smtClean="0"/>
              <a:t>.</a:t>
            </a:r>
            <a:endParaRPr lang="it-IT" sz="1400" dirty="0" smtClean="0"/>
          </a:p>
          <a:p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929322" y="3143248"/>
            <a:ext cx="285752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6</a:t>
            </a:r>
            <a:r>
              <a:rPr lang="it-IT" dirty="0" smtClean="0"/>
              <a:t>Lo sappiamo: l'uomo vecchio che è in noi è stato crocifisso con lui, affinché fosse reso inefficace questo corpo di peccato, e noi non fossimo più schiavi del peccato. </a:t>
            </a:r>
            <a:r>
              <a:rPr lang="it-IT" baseline="30000" dirty="0" smtClean="0"/>
              <a:t>7</a:t>
            </a:r>
            <a:r>
              <a:rPr lang="it-IT" dirty="0" smtClean="0"/>
              <a:t>Infatti chi è morto, è liberato dal peccato.</a:t>
            </a:r>
            <a:br>
              <a:rPr lang="it-IT" dirty="0" smtClean="0"/>
            </a:br>
            <a:endParaRPr lang="it-IT" dirty="0" smtClean="0"/>
          </a:p>
          <a:p>
            <a:pPr algn="r"/>
            <a:r>
              <a:rPr lang="it-IT" sz="1400" dirty="0" smtClean="0"/>
              <a:t>Lettera di San Paolo</a:t>
            </a:r>
          </a:p>
          <a:p>
            <a:pPr algn="r"/>
            <a:r>
              <a:rPr lang="it-IT" sz="1400" dirty="0" smtClean="0"/>
              <a:t>ai Romani 6, </a:t>
            </a:r>
            <a:r>
              <a:rPr lang="it-IT" sz="1400" dirty="0" err="1" smtClean="0"/>
              <a:t>6</a:t>
            </a:r>
            <a:endParaRPr lang="it-IT" sz="1400" dirty="0"/>
          </a:p>
        </p:txBody>
      </p:sp>
      <p:pic>
        <p:nvPicPr>
          <p:cNvPr id="18" name="Immagine 17" descr="300px-Gesù_di_Nazareth_-_Battesim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00174"/>
            <a:ext cx="3810027" cy="285752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357290" y="5072074"/>
            <a:ext cx="300039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2"/>
            </a:pPr>
            <a:r>
              <a:rPr lang="it-IT" sz="2400" dirty="0" smtClean="0"/>
              <a:t>Dimora e tempio                      </a:t>
            </a:r>
            <a:r>
              <a:rPr lang="it-IT" sz="2000" dirty="0" smtClean="0"/>
              <a:t>dello</a:t>
            </a:r>
          </a:p>
          <a:p>
            <a:pPr marL="457200" indent="-457200"/>
            <a:r>
              <a:rPr lang="it-IT" sz="2400" dirty="0" smtClean="0"/>
              <a:t>      Spirito Santo.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o 6"/>
          <p:cNvSpPr/>
          <p:nvPr/>
        </p:nvSpPr>
        <p:spPr>
          <a:xfrm rot="10800000">
            <a:off x="5072066" y="4000504"/>
            <a:ext cx="3571900" cy="2143140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figli di Di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4000504"/>
            <a:ext cx="3429024" cy="2649089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85720" y="928670"/>
            <a:ext cx="49292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4</a:t>
            </a:r>
            <a:r>
              <a:rPr lang="it-IT" dirty="0" smtClean="0"/>
              <a:t>Ma quando venne la pienezza del tempo, Dio mandò il suo Figlio, nato da donna, nato sotto la Legge, </a:t>
            </a:r>
            <a:r>
              <a:rPr lang="it-IT" baseline="30000" dirty="0" smtClean="0">
                <a:solidFill>
                  <a:srgbClr val="FF0000"/>
                </a:solidFill>
              </a:rPr>
              <a:t>5</a:t>
            </a:r>
            <a:r>
              <a:rPr lang="it-IT" dirty="0" smtClean="0">
                <a:solidFill>
                  <a:srgbClr val="FF0000"/>
                </a:solidFill>
              </a:rPr>
              <a:t>per riscattare quelli che erano sotto la Legge, perché ricevessimo l'adozione a figli. </a:t>
            </a:r>
            <a:r>
              <a:rPr lang="it-IT" baseline="30000" dirty="0" smtClean="0"/>
              <a:t>6</a:t>
            </a:r>
            <a:r>
              <a:rPr lang="it-IT" dirty="0" smtClean="0"/>
              <a:t>E che voi siete figli lo prova il fatto che Dio mandò nei nostri cuori lo Spirito del suo Figlio, il quale grida: «</a:t>
            </a:r>
            <a:r>
              <a:rPr lang="it-IT" dirty="0" err="1" smtClean="0"/>
              <a:t>Abbà</a:t>
            </a:r>
            <a:r>
              <a:rPr lang="it-IT" dirty="0" smtClean="0"/>
              <a:t>! Padre!». </a:t>
            </a:r>
            <a:r>
              <a:rPr lang="it-IT" baseline="30000" dirty="0" smtClean="0">
                <a:solidFill>
                  <a:srgbClr val="FF0000"/>
                </a:solidFill>
              </a:rPr>
              <a:t>7</a:t>
            </a:r>
            <a:r>
              <a:rPr lang="it-IT" dirty="0" smtClean="0">
                <a:solidFill>
                  <a:srgbClr val="FF0000"/>
                </a:solidFill>
              </a:rPr>
              <a:t>Quindi non sei più schiavo, ma figlio e, se figlio, sei anche erede per grazia di Dio. </a:t>
            </a:r>
          </a:p>
          <a:p>
            <a:endParaRPr lang="it-IT" dirty="0" smtClean="0"/>
          </a:p>
          <a:p>
            <a:pPr algn="r"/>
            <a:r>
              <a:rPr lang="it-IT" sz="1600" dirty="0" smtClean="0"/>
              <a:t>Lettera di San Paolo ai </a:t>
            </a:r>
            <a:r>
              <a:rPr lang="it-IT" sz="1600" dirty="0" err="1" smtClean="0"/>
              <a:t>Galati</a:t>
            </a:r>
            <a:r>
              <a:rPr lang="it-IT" sz="1600" dirty="0" smtClean="0"/>
              <a:t> 4, 4-7</a:t>
            </a:r>
          </a:p>
          <a:p>
            <a:endParaRPr lang="it-IT" dirty="0"/>
          </a:p>
        </p:txBody>
      </p:sp>
      <p:pic>
        <p:nvPicPr>
          <p:cNvPr id="10" name="Immagine 9" descr="gb7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1000108"/>
            <a:ext cx="2643206" cy="2481926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5500694" y="4286256"/>
            <a:ext cx="264320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it-IT" dirty="0" smtClean="0"/>
              <a:t>3.     </a:t>
            </a:r>
            <a:r>
              <a:rPr lang="it-IT" sz="2400" dirty="0" smtClean="0"/>
              <a:t>Figli di Dio,</a:t>
            </a:r>
          </a:p>
          <a:p>
            <a:pPr marL="342900" indent="-342900" algn="ctr"/>
            <a:r>
              <a:rPr lang="it-IT" sz="2400" dirty="0" smtClean="0"/>
              <a:t>      eredi con Gesù della vita eterna.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377</TotalTime>
  <Words>601</Words>
  <Application>Microsoft Macintosh PowerPoint</Application>
  <PresentationFormat>Presentazione su schermo (4:3)</PresentationFormat>
  <Paragraphs>95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Equinozio</vt:lpstr>
      <vt:lpstr>IL BATTESIMO: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BATTESIMO:</dc:title>
  <dc:creator>Matt</dc:creator>
  <cp:lastModifiedBy>Agire</cp:lastModifiedBy>
  <cp:revision>45</cp:revision>
  <dcterms:created xsi:type="dcterms:W3CDTF">2012-08-27T04:11:25Z</dcterms:created>
  <dcterms:modified xsi:type="dcterms:W3CDTF">2016-11-30T10:23:00Z</dcterms:modified>
</cp:coreProperties>
</file>